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91" r:id="rId2"/>
    <p:sldMasterId id="2147484023" r:id="rId3"/>
    <p:sldMasterId id="2147484047" r:id="rId4"/>
    <p:sldMasterId id="2147484071" r:id="rId5"/>
    <p:sldMasterId id="2147484083" r:id="rId6"/>
    <p:sldMasterId id="2147484095" r:id="rId7"/>
    <p:sldMasterId id="2147484119" r:id="rId8"/>
    <p:sldMasterId id="2147484131" r:id="rId9"/>
  </p:sldMasterIdLst>
  <p:sldIdLst>
    <p:sldId id="382" r:id="rId10"/>
    <p:sldId id="389" r:id="rId11"/>
    <p:sldId id="367" r:id="rId12"/>
    <p:sldId id="369" r:id="rId13"/>
    <p:sldId id="390" r:id="rId14"/>
    <p:sldId id="350" r:id="rId15"/>
    <p:sldId id="391" r:id="rId16"/>
    <p:sldId id="370" r:id="rId17"/>
    <p:sldId id="352" r:id="rId18"/>
    <p:sldId id="371" r:id="rId19"/>
    <p:sldId id="372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1" r:id="rId30"/>
    <p:sldId id="373" r:id="rId31"/>
    <p:sldId id="392" r:id="rId32"/>
    <p:sldId id="355" r:id="rId33"/>
    <p:sldId id="394" r:id="rId34"/>
    <p:sldId id="356" r:id="rId35"/>
    <p:sldId id="396" r:id="rId36"/>
    <p:sldId id="408" r:id="rId37"/>
    <p:sldId id="395" r:id="rId38"/>
    <p:sldId id="397" r:id="rId39"/>
    <p:sldId id="420" r:id="rId40"/>
    <p:sldId id="422" r:id="rId41"/>
    <p:sldId id="358" r:id="rId42"/>
    <p:sldId id="400" r:id="rId43"/>
    <p:sldId id="401" r:id="rId44"/>
    <p:sldId id="374" r:id="rId45"/>
    <p:sldId id="402" r:id="rId46"/>
    <p:sldId id="335" r:id="rId47"/>
    <p:sldId id="403" r:id="rId48"/>
    <p:sldId id="409" r:id="rId49"/>
    <p:sldId id="404" r:id="rId50"/>
    <p:sldId id="40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1" y="330201"/>
            <a:ext cx="162136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871134" y="330200"/>
            <a:ext cx="10175724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1018" y="1973264"/>
            <a:ext cx="9167894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622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9264" y="2133301"/>
            <a:ext cx="4840147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25658" y="6373813"/>
            <a:ext cx="25523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© 2018 </a:t>
            </a:r>
            <a:r>
              <a:rPr lang="en-US" altLang="ko-KR" sz="1000" dirty="0" err="1" smtClean="0">
                <a:solidFill>
                  <a:srgbClr val="A6A6A6"/>
                </a:solidFill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 Academy, Inc. 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5" y="6354629"/>
            <a:ext cx="242676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407869" y="4303241"/>
            <a:ext cx="10655300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latinLnBrk="0">
              <a:defRPr/>
            </a:pPr>
            <a:endParaRPr lang="en-US" altLang="ko-K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latinLnBrk="0">
              <a:defRPr/>
            </a:pP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]</a:t>
            </a:r>
          </a:p>
          <a:p>
            <a:pPr latinLnBrk="0">
              <a:defRPr/>
            </a:pPr>
            <a:endParaRPr lang="en-US" altLang="ko-KR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본 강의교안의 저작권은 </a:t>
            </a:r>
            <a:r>
              <a:rPr lang="ko-KR" altLang="en-US" sz="14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한빛아카데미</a:t>
            </a:r>
            <a:r>
              <a:rPr lang="ko-KR" alt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㈜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에 있습니다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저작권법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최고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년 이하의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징역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또는 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천만원 이하의 벌금에 처할 수 있고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이를 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병과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(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倂科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)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할 수도 있습니다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  <a:endParaRPr lang="en-US" altLang="ko-KR" sz="1400" u="sng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12192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17" y="629377"/>
            <a:ext cx="7302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1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75057" y="901032"/>
            <a:ext cx="9980084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961880" y="3169240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328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42889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1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211667" y="252413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694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400051" y="33061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6151034" y="1483877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13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593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369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2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3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8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6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6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5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8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5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08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72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82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0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4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05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29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25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956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19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591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391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0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73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59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69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08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7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8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56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8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691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249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84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05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5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77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8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72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789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992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1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915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33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48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194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989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452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64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14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70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833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10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92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722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029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1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06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466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289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212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05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598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30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126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123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491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435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62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6607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83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647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863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460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842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5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8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9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5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3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23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148641" y="3086940"/>
            <a:ext cx="6418053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72904" y="0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19</a:t>
            </a:r>
            <a:r>
              <a:rPr lang="ko-KR" altLang="en-US" sz="4000" dirty="0" smtClean="0"/>
              <a:t>강 </a:t>
            </a:r>
            <a:r>
              <a:rPr lang="ko-KR" altLang="en-US" sz="4000" dirty="0" smtClean="0"/>
              <a:t>레이아웃설계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91282" y="1738735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다양한 레이아웃에서 버튼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뷰와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테스트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뷰를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활용한 실습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8151" y="3086939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prstClr val="black"/>
                </a:solidFill>
              </a:rPr>
              <a:t>학습 목표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331775" y="3614117"/>
            <a:ext cx="6467833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기본 속성을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레이아웃의 특성을 익힌다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285"/>
            <a:ext cx="157290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0467" b="18864"/>
          <a:stretch/>
        </p:blipFill>
        <p:spPr>
          <a:xfrm>
            <a:off x="500332" y="612474"/>
            <a:ext cx="10584611" cy="60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7479" y="575954"/>
            <a:ext cx="885070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package="com.example.linearlayout_3"&gt;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45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8" y="1156492"/>
            <a:ext cx="8272652" cy="3850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8197" y="595222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실전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실습과제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9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255" t="629" r="9106" b="2894"/>
          <a:stretch/>
        </p:blipFill>
        <p:spPr>
          <a:xfrm>
            <a:off x="6418051" y="120770"/>
            <a:ext cx="3140015" cy="66164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479" t="1384" r="9106" b="2516"/>
          <a:stretch/>
        </p:blipFill>
        <p:spPr>
          <a:xfrm>
            <a:off x="483078" y="60385"/>
            <a:ext cx="3131389" cy="659058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648309" y="3605842"/>
            <a:ext cx="854016" cy="845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502325" y="1293962"/>
            <a:ext cx="2838090" cy="2734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84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3333" b="43600"/>
          <a:stretch/>
        </p:blipFill>
        <p:spPr>
          <a:xfrm>
            <a:off x="243115" y="283067"/>
            <a:ext cx="11576650" cy="6481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7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4185" b="9680"/>
          <a:stretch/>
        </p:blipFill>
        <p:spPr>
          <a:xfrm>
            <a:off x="258791" y="398626"/>
            <a:ext cx="9100868" cy="6098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844897" y="6281205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4" t="-3754" r="26605" b="9910"/>
          <a:stretch/>
        </p:blipFill>
        <p:spPr>
          <a:xfrm>
            <a:off x="871270" y="60385"/>
            <a:ext cx="9195756" cy="66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418" y="399612"/>
            <a:ext cx="118124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xmlns:tools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="http://schemas.android.com/tools"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 smtClean="0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fill_parent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fill_parent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 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&lt;Button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="@+id/button1"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="110dp"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="100dp"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top|right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버튼</a:t>
            </a:r>
            <a:r>
              <a:rPr lang="en-US" altLang="ko-KR" dirty="0">
                <a:solidFill>
                  <a:prstClr val="black"/>
                </a:solidFill>
              </a:rPr>
              <a:t>1"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0" y="196927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 &lt;Button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="@+id/button2"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="110dp"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="100dp"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android:layout_gravity</a:t>
            </a:r>
            <a:r>
              <a:rPr lang="en-US" altLang="ko-KR" dirty="0">
                <a:solidFill>
                  <a:prstClr val="black"/>
                </a:solidFill>
              </a:rPr>
              <a:t>="left"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center|left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버튼</a:t>
            </a:r>
            <a:r>
              <a:rPr lang="en-US" altLang="ko-KR" dirty="0">
                <a:solidFill>
                  <a:prstClr val="black"/>
                </a:solidFill>
              </a:rPr>
              <a:t>2"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&lt;Button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="@+id/button3"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="110dp"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="100dp"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android:layout_gravity</a:t>
            </a:r>
            <a:r>
              <a:rPr lang="en-US" altLang="ko-KR" dirty="0">
                <a:solidFill>
                  <a:prstClr val="black"/>
                </a:solidFill>
              </a:rPr>
              <a:t>="right"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bottom|right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ko-KR" altLang="en-US" dirty="0">
                <a:solidFill>
                  <a:prstClr val="black"/>
                </a:solidFill>
              </a:rPr>
              <a:t>버튼</a:t>
            </a:r>
            <a:r>
              <a:rPr lang="en-US" altLang="ko-KR" dirty="0">
                <a:solidFill>
                  <a:prstClr val="black"/>
                </a:solidFill>
              </a:rPr>
              <a:t>3"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1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319" b="42630"/>
          <a:stretch/>
        </p:blipFill>
        <p:spPr>
          <a:xfrm>
            <a:off x="156388" y="437790"/>
            <a:ext cx="11480645" cy="6207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0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839" b="19488"/>
          <a:stretch/>
        </p:blipFill>
        <p:spPr>
          <a:xfrm>
            <a:off x="426802" y="369331"/>
            <a:ext cx="10666768" cy="651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802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0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445135" y="393519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Ø"/>
            </a:pPr>
            <a:r>
              <a:rPr lang="en-US" altLang="ko-KR" b="1" kern="0" dirty="0" err="1" smtClean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는 자신의 위치를 부모의 어디쯤에 위치시킬지를 결정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79" y="1373676"/>
            <a:ext cx="7871732" cy="39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3" y="631264"/>
            <a:ext cx="8239125" cy="4714875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453097" y="229618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중복 리니어레이아웃 형태</a:t>
            </a:r>
            <a:endParaRPr lang="en-US" altLang="ko-KR" b="1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51" y="1040840"/>
            <a:ext cx="23907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4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703263" y="324508"/>
            <a:ext cx="11414398" cy="64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08" y="880958"/>
            <a:ext cx="8196213" cy="58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7994" t="1410" r="8230" b="2427"/>
          <a:stretch/>
        </p:blipFill>
        <p:spPr>
          <a:xfrm>
            <a:off x="800604" y="872247"/>
            <a:ext cx="2915729" cy="59675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326" t="629" r="8913" b="2516"/>
          <a:stretch/>
        </p:blipFill>
        <p:spPr>
          <a:xfrm>
            <a:off x="8583282" y="78176"/>
            <a:ext cx="3183148" cy="664234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130724" y="4494362"/>
            <a:ext cx="817858" cy="767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7"/>
          </p:cNvCxnSpPr>
          <p:nvPr/>
        </p:nvCxnSpPr>
        <p:spPr>
          <a:xfrm flipV="1">
            <a:off x="2828809" y="1052422"/>
            <a:ext cx="5823485" cy="3554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863" y="0"/>
            <a:ext cx="4411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-5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err="1" smtClean="0">
                <a:solidFill>
                  <a:prstClr val="black"/>
                </a:solidFill>
              </a:rPr>
              <a:t>중복리니어</a:t>
            </a:r>
            <a:r>
              <a:rPr lang="ko-KR" altLang="en-US" dirty="0" smtClean="0">
                <a:solidFill>
                  <a:prstClr val="black"/>
                </a:solidFill>
              </a:rPr>
              <a:t> 형태로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5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1853" b="32944"/>
          <a:stretch/>
        </p:blipFill>
        <p:spPr>
          <a:xfrm>
            <a:off x="138023" y="511653"/>
            <a:ext cx="11145328" cy="61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0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907273" y="5926675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5468" b="33142"/>
          <a:stretch/>
        </p:blipFill>
        <p:spPr>
          <a:xfrm>
            <a:off x="241540" y="397937"/>
            <a:ext cx="11084944" cy="64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702" t="-1055" r="20520" b="8596"/>
          <a:stretch/>
        </p:blipFill>
        <p:spPr>
          <a:xfrm>
            <a:off x="353683" y="0"/>
            <a:ext cx="8833449" cy="67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4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3849" y="256778"/>
            <a:ext cx="10437962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1"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2"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3411" y="1028343"/>
            <a:ext cx="81605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3"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4"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3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1267" y="751344"/>
            <a:ext cx="91267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="#0000FF"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5"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6"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07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051" b="37357"/>
          <a:stretch/>
        </p:blipFill>
        <p:spPr>
          <a:xfrm>
            <a:off x="0" y="451809"/>
            <a:ext cx="11982091" cy="61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9031" t="1635" r="8433" b="2893"/>
          <a:stretch/>
        </p:blipFill>
        <p:spPr>
          <a:xfrm>
            <a:off x="7996686" y="207034"/>
            <a:ext cx="3174521" cy="65474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790" t="1259" r="7508" b="1800"/>
          <a:stretch/>
        </p:blipFill>
        <p:spPr>
          <a:xfrm>
            <a:off x="655608" y="800219"/>
            <a:ext cx="2829464" cy="5843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863" y="0"/>
            <a:ext cx="51972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-4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텍스트와 </a:t>
            </a:r>
            <a:r>
              <a:rPr lang="ko-KR" altLang="en-US" dirty="0" err="1" smtClean="0">
                <a:solidFill>
                  <a:prstClr val="black"/>
                </a:solidFill>
              </a:rPr>
              <a:t>버튼뷰를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gravity</a:t>
            </a:r>
            <a:r>
              <a:rPr lang="ko-KR" altLang="en-US" dirty="0" smtClean="0">
                <a:solidFill>
                  <a:prstClr val="black"/>
                </a:solidFill>
              </a:rPr>
              <a:t>속성으로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276630" y="3899140"/>
            <a:ext cx="845389" cy="707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122019" y="1275690"/>
            <a:ext cx="5952306" cy="2977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3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428" b="19265"/>
          <a:stretch/>
        </p:blipFill>
        <p:spPr>
          <a:xfrm>
            <a:off x="526211" y="532093"/>
            <a:ext cx="10964173" cy="62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1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556614" y="566048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</a:rPr>
              <a:t>리니어레이아웃을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 여러 개 사용할 경우 각 레이아웃의 크기를 지정할 때 사용</a:t>
            </a:r>
            <a:endParaRPr lang="en-US" altLang="ko-KR" b="1" kern="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80883" y="1499541"/>
            <a:ext cx="5138761" cy="5039281"/>
            <a:chOff x="476250" y="2376487"/>
            <a:chExt cx="8210550" cy="64865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376487"/>
              <a:ext cx="8191500" cy="21050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4481512"/>
              <a:ext cx="8210550" cy="43815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01" y="2607550"/>
            <a:ext cx="5757973" cy="37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048320" y="384893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3058" y="907469"/>
            <a:ext cx="7955010" cy="5476078"/>
            <a:chOff x="466694" y="2214562"/>
            <a:chExt cx="8210550" cy="67845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2214562"/>
              <a:ext cx="8201025" cy="2428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4" y="4484218"/>
              <a:ext cx="8210550" cy="451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65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9180" t="1290" r="8385" b="2230"/>
          <a:stretch/>
        </p:blipFill>
        <p:spPr>
          <a:xfrm>
            <a:off x="1078302" y="931653"/>
            <a:ext cx="2682815" cy="5598543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13" idx="6"/>
          </p:cNvCxnSpPr>
          <p:nvPr/>
        </p:nvCxnSpPr>
        <p:spPr>
          <a:xfrm flipV="1">
            <a:off x="3071004" y="1030269"/>
            <a:ext cx="5331124" cy="1963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4863" y="0"/>
            <a:ext cx="4411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-6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err="1" smtClean="0">
                <a:solidFill>
                  <a:prstClr val="black"/>
                </a:solidFill>
              </a:rPr>
              <a:t>중복리니어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weight </a:t>
            </a:r>
            <a:r>
              <a:rPr lang="ko-KR" altLang="en-US" dirty="0" smtClean="0">
                <a:solidFill>
                  <a:prstClr val="black"/>
                </a:solidFill>
              </a:rPr>
              <a:t>형태로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583" t="1007" r="7760" b="2390"/>
          <a:stretch/>
        </p:blipFill>
        <p:spPr>
          <a:xfrm>
            <a:off x="8471140" y="94890"/>
            <a:ext cx="3217653" cy="662508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320506" y="2579298"/>
            <a:ext cx="750498" cy="828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293" b="40696"/>
          <a:stretch/>
        </p:blipFill>
        <p:spPr>
          <a:xfrm>
            <a:off x="172528" y="636198"/>
            <a:ext cx="11827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0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3577" y="1300052"/>
            <a:ext cx="96098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&lt;resources&gt;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app_name</a:t>
            </a:r>
            <a:r>
              <a:rPr lang="en-US" altLang="ko-KR" sz="2400" dirty="0">
                <a:solidFill>
                  <a:prstClr val="black"/>
                </a:solidFill>
              </a:rPr>
              <a:t>"&gt;Linearlayout_2&lt;/string&gt;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btn_name</a:t>
            </a:r>
            <a:r>
              <a:rPr lang="en-US" altLang="ko-KR" sz="2400" dirty="0">
                <a:solidFill>
                  <a:prstClr val="black"/>
                </a:solidFill>
              </a:rPr>
              <a:t>"&gt;Button&lt;/string&gt;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tv_name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TextView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cb_name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CheckBox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rb_name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RadioButton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sw_name</a:t>
            </a:r>
            <a:r>
              <a:rPr lang="en-US" altLang="ko-KR" sz="2400" dirty="0">
                <a:solidFill>
                  <a:prstClr val="black"/>
                </a:solidFill>
              </a:rPr>
              <a:t>"&gt;Switch&lt;/string&gt;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&lt;/resources&gt;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57" y="2087592"/>
            <a:ext cx="7473728" cy="18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50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5971" b="8241"/>
          <a:stretch/>
        </p:blipFill>
        <p:spPr>
          <a:xfrm>
            <a:off x="698740" y="476264"/>
            <a:ext cx="10256807" cy="63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9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" r="22665" b="9057"/>
          <a:stretch/>
        </p:blipFill>
        <p:spPr>
          <a:xfrm>
            <a:off x="-1" y="0"/>
            <a:ext cx="10446589" cy="69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011" y="2993366"/>
            <a:ext cx="4787660" cy="3364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52422" y="189781"/>
            <a:ext cx="1060186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1"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2"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3289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6928" y="889844"/>
            <a:ext cx="80570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3"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4"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7804" y="1751162"/>
            <a:ext cx="4787660" cy="3364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034" y="-914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1330" b="9422"/>
          <a:stretch/>
        </p:blipFill>
        <p:spPr>
          <a:xfrm>
            <a:off x="1621766" y="353683"/>
            <a:ext cx="10187796" cy="64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4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35502" y="595592"/>
            <a:ext cx="84021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="#0000FF"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5"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버튼</a:t>
            </a:r>
            <a:r>
              <a:rPr lang="en-US" altLang="ko-KR" dirty="0"/>
              <a:t>6"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86596" y="1449238"/>
            <a:ext cx="4787660" cy="3364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74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4629" b="42134"/>
          <a:stretch/>
        </p:blipFill>
        <p:spPr>
          <a:xfrm>
            <a:off x="156388" y="430241"/>
            <a:ext cx="11592789" cy="57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73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335" b="9700"/>
          <a:stretch/>
        </p:blipFill>
        <p:spPr>
          <a:xfrm>
            <a:off x="293299" y="463082"/>
            <a:ext cx="9825486" cy="63443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3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923" b="8599"/>
          <a:stretch/>
        </p:blipFill>
        <p:spPr>
          <a:xfrm>
            <a:off x="198408" y="60923"/>
            <a:ext cx="10196422" cy="68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7055" y="752298"/>
            <a:ext cx="98829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오른쪽 버튼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84076" y="1063803"/>
            <a:ext cx="74877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중앙 버튼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="@+id/button3"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android:layout_gravity</a:t>
            </a:r>
            <a:r>
              <a:rPr lang="en-US" altLang="ko-KR" dirty="0"/>
              <a:t>="left"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왼쪽 버튼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6779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3566" b="34987"/>
          <a:stretch/>
        </p:blipFill>
        <p:spPr>
          <a:xfrm>
            <a:off x="414068" y="473912"/>
            <a:ext cx="10653622" cy="58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1505" y="18864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6233" y="892228"/>
            <a:ext cx="810595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com.example.linearlayout_3;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10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1168</Words>
  <Application>Microsoft Office PowerPoint</Application>
  <PresentationFormat>와이드스크린</PresentationFormat>
  <Paragraphs>259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42</vt:i4>
      </vt:variant>
    </vt:vector>
  </HeadingPairs>
  <TitlesOfParts>
    <vt:vector size="61" baseType="lpstr">
      <vt:lpstr>HY견고딕</vt:lpstr>
      <vt:lpstr>HY헤드라인M</vt:lpstr>
      <vt:lpstr>굴림</vt:lpstr>
      <vt:lpstr>맑은 고딕</vt:lpstr>
      <vt:lpstr>Arial</vt:lpstr>
      <vt:lpstr>Calibri</vt:lpstr>
      <vt:lpstr>Calibri Light</vt:lpstr>
      <vt:lpstr>Verdana</vt:lpstr>
      <vt:lpstr>Wingdings</vt:lpstr>
      <vt:lpstr>Wingdings 2</vt:lpstr>
      <vt:lpstr>Office 테마</vt:lpstr>
      <vt:lpstr>9_Office 테마</vt:lpstr>
      <vt:lpstr>12_Office 테마</vt:lpstr>
      <vt:lpstr>14_Office 테마</vt:lpstr>
      <vt:lpstr>16_Office 테마</vt:lpstr>
      <vt:lpstr>17_Office 테마</vt:lpstr>
      <vt:lpstr>18_Office 테마</vt:lpstr>
      <vt:lpstr>20_Office 테마</vt:lpstr>
      <vt:lpstr>Office Theme</vt:lpstr>
      <vt:lpstr>제19강 레이아웃설계(2)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115</cp:revision>
  <dcterms:created xsi:type="dcterms:W3CDTF">2018-03-27T14:43:58Z</dcterms:created>
  <dcterms:modified xsi:type="dcterms:W3CDTF">2023-04-09T11:13:57Z</dcterms:modified>
</cp:coreProperties>
</file>